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63" r:id="rId4"/>
    <p:sldId id="262" r:id="rId5"/>
    <p:sldId id="261" r:id="rId6"/>
    <p:sldId id="260" r:id="rId7"/>
    <p:sldId id="259" r:id="rId8"/>
    <p:sldId id="266" r:id="rId9"/>
    <p:sldId id="267" r:id="rId10"/>
    <p:sldId id="265" r:id="rId11"/>
    <p:sldId id="264" r:id="rId12"/>
    <p:sldId id="258" r:id="rId13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C93AA-2E05-463F-8271-DC0818479F91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22825-23FD-4A5C-922A-E50C08E8F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3BD431-35F1-4384-B04F-8360F0738A2C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E205-729F-4C83-9729-1DA809DFE59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4A3-76B1-4C4A-A681-13A2084DB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E205-729F-4C83-9729-1DA809DFE59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4A3-76B1-4C4A-A681-13A2084DB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E205-729F-4C83-9729-1DA809DFE59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4A3-76B1-4C4A-A681-13A2084DB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3AC4-1083-4C19-82B6-870D3C98A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E205-729F-4C83-9729-1DA809DFE59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4A3-76B1-4C4A-A681-13A2084DB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E205-729F-4C83-9729-1DA809DFE59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4A3-76B1-4C4A-A681-13A2084DB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E205-729F-4C83-9729-1DA809DFE59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4A3-76B1-4C4A-A681-13A2084DB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E205-729F-4C83-9729-1DA809DFE59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4A3-76B1-4C4A-A681-13A2084DB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E205-729F-4C83-9729-1DA809DFE59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4A3-76B1-4C4A-A681-13A2084DB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E205-729F-4C83-9729-1DA809DFE59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4A3-76B1-4C4A-A681-13A2084DB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E205-729F-4C83-9729-1DA809DFE59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4A3-76B1-4C4A-A681-13A2084DB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1E205-729F-4C83-9729-1DA809DFE59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4C4A3-76B1-4C4A-A681-13A2084DB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1E205-729F-4C83-9729-1DA809DFE59D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4C4A3-76B1-4C4A-A681-13A2084DB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143008" cy="134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289" y="142875"/>
            <a:ext cx="7491435" cy="990600"/>
          </a:xfrm>
          <a:noFill/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Забайкальская краевая организация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профессионального союза работников народного образования и науки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2285992"/>
            <a:ext cx="835824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обязанности и права работодателя</a:t>
            </a:r>
            <a:r>
              <a:rPr kumimoji="0" lang="ru-RU" sz="3200" b="1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сфере охраны труда 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 учетом изменений, внесенных в ТК РФ с 01.03.2022г.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Федеральным законом от 02.07.2021г. № 311-ФЗ)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Рисунок 1" descr="C:\Users\Админ\Desktop\проф скач ОТ\ОТ\oxrana-truda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643446"/>
            <a:ext cx="1441446" cy="12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4282" y="6000768"/>
            <a:ext cx="3000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Государство гарантирует работникам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защиту их права на труд в условиях, 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соответствующих требованиям охраны труда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(ст. 37 Конституции Р Ф, ст. 216.1 ТК РФ</a:t>
            </a: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46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85852" y="142852"/>
            <a:ext cx="7257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Обязанности работодателя подразделяются на несколько видов: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28662" y="642918"/>
            <a:ext cx="79295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Обязанности по созданию нормативно – правовой базы организации, содержащей требования по охране труда: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57158" y="1714488"/>
            <a:ext cx="492919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ведение реестра (перечня) НПА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 т.ч. с использованием ЭВМ),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содержащих требования охраны труда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соответствии со спецификой своей деятельности, а также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 работников к актуальным редакциям таких НПА;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Рисунок 9" descr="Картинки по запросу информ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3634613" cy="210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378619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разработка и утверждение локальных нормативных актов по охране труда с учетом мнения выборного органа первичной профсоюзной организации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порядке, установленном статьей 372 ТК РФ.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46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42976" y="571480"/>
            <a:ext cx="75724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Статья 214.2. 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 РФ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действующая в соответствии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ФЗ N 311-ФЗ от 02.07.2021 г., с 01.03.2022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Picture 1" descr="Скажи ДА охране труду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00108"/>
            <a:ext cx="2482509" cy="20717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214290"/>
            <a:ext cx="6572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Права работодателя в области охраны труда</a:t>
            </a: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5720" y="1214422"/>
            <a:ext cx="521497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использование в целях контроля за безопасностью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производства работ приборов, устройств, оборудования и (или) их комплексов (систем),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обеспечивающих дистанционную видео-, аудио- или иную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фиксацию процессов производства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хранения полученной информации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71472" y="3214686"/>
            <a:ext cx="8215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ведение электронного документооборота в области охраны труда;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 descr="СУО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00504"/>
            <a:ext cx="2058988" cy="1922461"/>
          </a:xfrm>
          <a:prstGeom prst="rect">
            <a:avLst/>
          </a:prstGeom>
          <a:noFill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285984" y="3513142"/>
            <a:ext cx="650085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предоставление дистанционного доступа к наблюдению за безопасным производством работ, а также к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базам электронных документов работодателя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области охраны труда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федеральному органу исполнительной власти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уполномоченному на осуществление федерального государственного контроля (надзора) за соблюдением трудового законодательства, и государственным инспекциям труда в субъектах Российской Федерации;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других прав, предоставленных работодателю ТК РФ, иными НПА, соглашениями, коллективными договорами, ЛНА.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624388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46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71472" y="1285860"/>
            <a:ext cx="792961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работодателя возлагаются обязанности по обеспечению работникам безопасных условий и охраны труда (часть 2 ст. 22 и ст. 214 ТК РФ).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этой целью работодатель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обязан произвести комплексную оценку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технического и организационного уровня каждого рабочего места,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факторов производственной среды и трудового процесса, которые могут привести к нанесению вреда здоровью работников.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nstruktaj-schoo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786058"/>
            <a:ext cx="4714908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46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85852" y="142852"/>
            <a:ext cx="7257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Обязанности работодателя подразделяются на несколько видов: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8" name="Рисунок 1" descr="Работодатель и работник, общ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2038351" cy="1981200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357290" y="571480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1.Обязанности по обеспечению безопасных условий труда работников в процессе трудовой деятельности: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14546" y="1071546"/>
            <a:ext cx="671517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безопасности работников при эксплуатации зданий, сооружений, оборудования, использовании инструментов, сырья и материалов</a:t>
            </a: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(ст. 213.1 ТК РФ);</a:t>
            </a: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1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и функционирование системы управления охраной труда </a:t>
            </a: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(далее СУОТ, ст. 217 ТК РФ, пр. Минтруда России от 29.10.21г. № 776н – </a:t>
            </a:r>
            <a:r>
              <a:rPr lang="ru-RU" sz="17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римерное Положение о СУОТ);</a:t>
            </a:r>
            <a:endParaRPr kumimoji="0" lang="ru-RU" sz="1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соответствия каждого рабочего места государственным нормативным требованиям охраны труда </a:t>
            </a: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(ст. 216.1 ТК РФ,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пр. Минтруда России  от 29.10.21г. № 774н</a:t>
            </a: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 </a:t>
            </a:r>
            <a:endParaRPr kumimoji="0" lang="ru-RU" sz="1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571876"/>
            <a:ext cx="878687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систематическое выявление опасностей и профессиональных рисков, их регулярный анализ и оценка </a:t>
            </a: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(ст. 218 ТК РФ) Работодатель обязан незамедлительно информировать  работника об отнесении условий труда на его рабочем месте по результатам СОУТ к опасному классу условий труда (ст. 216.2 ТК РФ); </a:t>
            </a:r>
            <a:endParaRPr kumimoji="0" lang="ru-RU" sz="1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мероприятий по улучшению условий и охраны труда </a:t>
            </a: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(ст. 214, 225 ТК РФ,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пр. Минтруда России 29.10.21г. № 771н </a:t>
            </a: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(финансирование мероприятий по охране труда);</a:t>
            </a:r>
            <a:endParaRPr kumimoji="0" lang="ru-RU" sz="1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разработка  мер, направленных на обеспечение безопасных условий и охраны труда (ст. 216.1 ТК РФ), оценка уровня профессиональных рисков (ст. 218 ТК РФ);</a:t>
            </a:r>
            <a:endParaRPr kumimoji="0" lang="ru-RU" sz="1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соблюдение режима труда и отдыха работников в соответствии с трудовым законодательством и иными НПА, содержащими нормы трудового права;</a:t>
            </a:r>
            <a:endParaRPr kumimoji="0" lang="ru-RU" sz="1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180975" algn="l"/>
              </a:tabLst>
            </a:pPr>
            <a:r>
              <a:rPr kumimoji="0" lang="ru-RU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специальной оценки условий труда СОУТ (Федеральный закон от 28.12.2013г.№ 426 – ФЗ);</a:t>
            </a:r>
            <a:endParaRPr kumimoji="0" lang="ru-RU" sz="1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46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62068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расследование и учет несчастных случаев на производстве и профессиональных заболеваний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учет и рассмотрение причин и обстоятельств событий, приведших к возникновению микроповреждений (микротравм)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(ст. ст. 226 – 231 ТК РФ,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пр. Минтруда России от 15.09.21г. № 632н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85852" y="142852"/>
            <a:ext cx="7257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Обязанности работодателя подразделяются на несколько видов: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8596" y="1811385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принятие мер по предотвращению аварийных ситуаций, сохранению жизни и здоровья работников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возникновении таких ситуаций, а также по оказанию первой помощи пострадавшим;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 descr="istockphoto-1252892203-17066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05064"/>
            <a:ext cx="2479145" cy="249577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67544" y="3973197"/>
            <a:ext cx="597666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производстве работ (оказании услуг) на территории, находящейся под контролем другого работодателя,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работодатель, осуществляющий производство работ (оказание услуг), обязан </a:t>
            </a:r>
            <a:r>
              <a:rPr lang="ru-RU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началом производства работ (оказания услуг)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согласовать с другим работодателем мероприятия по предотвращению случаев повреждения здоровья работников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т.ч. работников сторонних организаций, производящих работы (оказывающих услуги) на данной территории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 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78092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приостановление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возникновении угрозы жизни и здоровью работников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производства работ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эксплуатации оборудования, зданий или сооружений, осуществления отдельных видов деятельности,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оказания услуг до устранения такой угрозы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(ст. 214.1 ТК РФ);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46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85852" y="142852"/>
            <a:ext cx="7257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Обязанности работодателя подразделяются на несколько видов: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Рисунок 3" descr="organizatsiya-obucheniya-po-ohrane-tru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2058988" cy="1393825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643042" y="571480"/>
            <a:ext cx="714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Обязанности по обучению работников в области охраны труда: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357422" y="1142984"/>
            <a:ext cx="63579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по охране труда,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обучение безопасным методам и приемам выполнения работ, обучение по оказанию первой помощи пострадавшим на производстве,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по использованию (применению) СИЗ,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инструктажа по охране труда, стажировка на рабочем месте и проверка знаний требований охраны труда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(ст. 219 ТК РФ);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143248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недопущение работников к исполнению ими трудовых обязанностей без прохождения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установленном порядке обучения по охране труда,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том числе обучения безопасным методам и приемам выполнения работ, обучения по оказанию первой помощи пострадавшим на производстве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 по использованию (применению) СИЗ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инструктажа по охране труда, стажировки на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/месте (для опр. категорий работников) и проверки знания требований охраны труда, обязательных медицинских осмотров, обязательных психиатрических освидетельствований,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также в случае медицинских противопоказаний.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46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85852" y="142852"/>
            <a:ext cx="7257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Обязанности работодателя подразделяются на несколько видов: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14480" y="571480"/>
            <a:ext cx="6572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3.Обязанности по контролю и информированию: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57158" y="1000108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организация  контроля за состоянием условий труда на рабочих местах,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соблюдением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работниками требований охраны труда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за правильностью применения ими СИЗ;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беспрепятственный допуск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установленном порядке для должностных лиц федеральных органов, уполномоченных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осуществление федерального государственного контроля (надзора)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соблюдением трудового законодательства и иных НПА, содержащих нормы трудового права,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также представителей органов профсоюзного контроля,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проведения проверок условий и охраны труда, расследования несчастных случаев на производстве и профзаболеваний работников, проведения государственной экспертизы условий труда;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указанным органам и должностным лицам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информации и документов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исполнения ими своих полномочий;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выполнение предписаний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должностных лиц уполномоченных на осуществление федерального государственного контроля (надзора) за соблюдением трудового законодательства и иных НПА, содержащих нормы трудового права, и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рассмотрение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представлений органов профсоюзного контроля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соблюдением трудового законодательства и иных актов, содержащих нормы трудового права, в установленные сроки, принятие мер по результатам их рассмотрения;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46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1142984"/>
            <a:ext cx="8215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информирование работников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условиях и охране труда на их рабочих местах,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существующих профессиональных рисках и их уровнях, а также о мерах по защите от воздействия вредных и (или) опасных производственных факторов, имеющихся на рабочих местах, о предоставляемых им гарантиях, полагающихся им компенсациях и СИЗ,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использовании приборов, устройств, оборудования и (или) комплексов (систем) приборов, устройств, оборудования,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обеспечивающих дистанционную видео-, аудио- или иную фиксацию процессов производства работ, в целях контроля за безопасностью производства работ (ст. 216.2 ТК РФ).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303c63e0dd6043462437a7c862564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929066"/>
            <a:ext cx="2620960" cy="214314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5852" y="142852"/>
            <a:ext cx="7257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Обязанности работодателя подразделяются на несколько видов: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46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85852" y="142852"/>
            <a:ext cx="7257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Обязанности работодателя подразделяются на несколько видов: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643314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2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обязательное социальное страхование работников от несчастных случаев на производстве и профессиональных заболеваний;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12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организация проведения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собственных средств обязательных предварительных (при поступлении на работу) и периодических (в течение трудовой деятельности) медицинских осмотров, др. обязательных мед. осмотров, обязательных психиатрических освидетельствований работников, внеочередных медицинских осмотров работников в соответствии с медицинскими рекомендациями,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химико-токсикологических исследований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сохранением за работниками места работы (должности)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среднего заработка на время их прохождения;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1538" y="642918"/>
            <a:ext cx="7929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Обязанности социальной направленности:</a:t>
            </a:r>
          </a:p>
        </p:txBody>
      </p:sp>
      <p:pic>
        <p:nvPicPr>
          <p:cNvPr id="25601" name="Picture 1" descr="Со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571612"/>
            <a:ext cx="232154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1142984"/>
            <a:ext cx="62151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2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соблюдение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установленных для отдельных категорий работников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ограничений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их к выполнению работ с вредными и (или) опасными условиями труда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(женщины, несовершеннолетние работники, инвалиды);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12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условий труда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приеме на работу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инвалида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в случае признания работника инвалидом, в соответствии с индивидуальной программой реабилитации или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абилитации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знак ТИТ_гл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46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85852" y="142852"/>
            <a:ext cx="7257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Обязанности работодателя подразделяются на несколько видов: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СИ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276670"/>
            <a:ext cx="2359027" cy="1255379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 rot="10800000" flipV="1">
            <a:off x="357158" y="2826434"/>
            <a:ext cx="835824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санитарно-бытовое обслуживание и медицинское обеспечение работников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соответствии с требованиями охраны труда, а также доставку работников, заболевших на рабочем месте, в медицинскую организацию в случае необходимости оказания им неотложной медицинской помощи (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ст. 216.3ТК РФ);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работников молоком или другими равноценными пищевыми продуктами, лечебно-профилактическим питанием (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ст. 222 ТК РФ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85860"/>
            <a:ext cx="6072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приобретение за счет средств работодателя и выдача СИЗ и смывающих средств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работникам, занятым на работах с вредными и (или) опасными условиями труда, а также на работах, выполняемых в особых температурных условиях или связанных с загрязнением (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ст. 221 ТК РФ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1506</Words>
  <Application>Microsoft Office PowerPoint</Application>
  <PresentationFormat>Экран (4:3)</PresentationFormat>
  <Paragraphs>60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Забайкальская краевая организация профессионального союза работников народного образования и науки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Архангельская межрегиональная организация профессионального союза работников народного образования и науки                             Российской Федерации</dc:title>
  <dc:creator>Glavspec</dc:creator>
  <cp:lastModifiedBy>Галина</cp:lastModifiedBy>
  <cp:revision>15</cp:revision>
  <dcterms:created xsi:type="dcterms:W3CDTF">2022-02-24T08:52:48Z</dcterms:created>
  <dcterms:modified xsi:type="dcterms:W3CDTF">2022-03-09T05:06:10Z</dcterms:modified>
</cp:coreProperties>
</file>